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6" r:id="rId6"/>
    <p:sldId id="258" r:id="rId7"/>
    <p:sldId id="267" r:id="rId8"/>
    <p:sldId id="276" r:id="rId9"/>
    <p:sldId id="275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33191-5BB8-BF4C-EE8F-2E4ACDC9E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45E873-CCE4-63C2-77B2-EEDB53B11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4070F-CC1F-83E1-BABF-9F8D5F6B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674A8-D8DF-7453-F9E9-FBFA604F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0EA21-EFE3-FB86-366E-272EBEF1C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19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00CC-73EC-FF2F-3844-960C67BF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30AB49-8849-EB7B-04B0-5CD5A89D6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FA965-4400-6F8D-2823-3FC236EF1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62E69-BA06-AF35-D828-276C0902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52224-AD69-55A3-29E7-FCEFF072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34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AF6F6B-DA23-9531-F571-AC5FAE89C6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E9E76-6F38-F100-2567-21BAD25B0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3C3AD-9358-A3BA-72BF-C6C566853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B2444-249E-D632-B3B1-AA5995CC4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E9A3C-EE8B-A94E-FFEC-E8ABFD727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92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2E97B-5AE2-7FA5-4464-E53AD4BED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81283-BCA2-2ABA-FB88-B97E85D0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F36AE-4E60-EC82-CDA9-4AAB3D48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A8994-C660-CE92-2A3A-9A29AA03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C8B1-86F2-AF3A-BD78-336D5200E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75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FBE76-76EC-223A-29E9-9496E2A77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B6C29-02A0-39E8-D042-A92769531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1C907-65D2-2583-E439-06D3344CB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2752E-D462-76D4-A6F7-D0B5516D7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BDAA5-8D63-F1A9-41ED-CEF4196D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9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A49E-82A1-BE5C-077D-BF2A39B1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0A151-99E8-B7FB-5A36-6E89FA327A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A7DD6-6016-F029-84A6-AD522C4D9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AE6AC-B274-71C7-1C9A-D28C86043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BB08F-FA27-997E-D0F1-FCC216F20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6F74D-B377-70E3-0112-8313A30F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4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A11C9-32DE-E8F6-06F8-86BA56D20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746D5-AFED-0826-375B-0C93AA70A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8403EB-EF2D-3CB6-7981-262AEAF56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D94D01-0880-58D5-3F84-999C7FEB8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3FB7E-8611-597C-A3E6-F83C6C2C1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787503-87C3-099C-BC52-FDCCF238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F3B75-96B1-6AE2-B826-139EBC75B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A4F951-99CD-1A2A-B74F-00A265F4A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29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CBB53-841B-7B49-8D76-97E381169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594E1-14C4-36D1-F99E-6A7F643B7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81E1F7-D6DD-4A50-CE0C-E631F751E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37F3BE-97C4-0000-E1AD-F7237171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8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09DF73-0656-9DC3-F295-FC87F7B0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17AB4-DD29-6CA1-795C-DAAE89ED4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DD166-24CA-90F6-F828-BCF26D91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07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0E33E-B46B-F2BB-4CA2-1BDF5711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D8915-1F46-FECF-34FF-8EC3FC546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2D36A-9C87-638F-CC36-25BB4088F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F86C4-E829-1C53-BAFE-8311681B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BBEA7-5E9B-4A3A-4BCA-39B44CB5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AFC0B-DBD0-D43D-3335-8E1A928C4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21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8066C-76BD-A935-238A-4E732BDA0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C12D7-F4ED-75DF-0581-D9631B874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2A96A-E8B5-B663-5BF2-8C25952D3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95051-7F05-5F2D-B15E-741A538D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1C79F7-5E6A-9BDC-1E41-BFDC025A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33C34-D8A4-8202-9BFE-1D390F6B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95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36360D-45C2-72FC-40BC-CE4911F8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EBFF5-8B99-0C26-F55A-19828007E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76FAC-E0CB-791B-8809-06B046278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4D43-28A8-42B8-B140-56C698E531E7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50031-5900-D431-BC8E-9C6E57663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7EFC6-0086-57A0-A838-D8943A5D1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9A7A-0CD5-4539-98DE-01A0C501B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8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5008-65F2-FFA6-A985-3A258F065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0" i="0" u="none" strike="noStrike" dirty="0">
                <a:solidFill>
                  <a:srgbClr val="444444"/>
                </a:solidFill>
                <a:effectLst/>
                <a:latin typeface="Noto Sans" panose="020B0502040504020204" pitchFamily="34" charset="0"/>
              </a:rPr>
              <a:t>Accessibility and barriers for disabled people in police custody: Listening to the missing voices of disabled suspects</a:t>
            </a:r>
            <a:br>
              <a:rPr lang="en-US" sz="4000" b="0" i="0" u="none" strike="noStrike" dirty="0">
                <a:solidFill>
                  <a:srgbClr val="444444"/>
                </a:solidFill>
                <a:effectLst/>
                <a:latin typeface="Noto Sans" panose="020B0502040504020204" pitchFamily="34" charset="0"/>
              </a:rPr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8E94C2-3EB8-D5C3-31A7-25F9FB36C2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Dr Donna Peacock</a:t>
            </a:r>
          </a:p>
          <a:p>
            <a:r>
              <a:rPr lang="en-US" sz="3800" dirty="0"/>
              <a:t>Dr Patrick Hutchinson</a:t>
            </a:r>
            <a:endParaRPr lang="en-GB" sz="3800" dirty="0"/>
          </a:p>
        </p:txBody>
      </p:sp>
      <p:pic>
        <p:nvPicPr>
          <p:cNvPr id="1026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166C2F83-0085-C76A-A36C-67577F0007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67" b="24170"/>
          <a:stretch/>
        </p:blipFill>
        <p:spPr bwMode="auto">
          <a:xfrm>
            <a:off x="343710" y="5187281"/>
            <a:ext cx="2591995" cy="1457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ducare Consultant">
            <a:extLst>
              <a:ext uri="{FF2B5EF4-FFF2-40B4-BE49-F238E27FC236}">
                <a16:creationId xmlns:a16="http://schemas.microsoft.com/office/drawing/2014/main" id="{EF0DB2F4-02D0-4BE7-7D4E-AD913F74C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9107" y="4973603"/>
            <a:ext cx="3560529" cy="188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81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C8965-59E6-9CEE-0910-592E009B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925021"/>
          </a:xfrm>
        </p:spPr>
        <p:txBody>
          <a:bodyPr/>
          <a:lstStyle/>
          <a:p>
            <a:r>
              <a:rPr lang="en-US" dirty="0"/>
              <a:t>Conclusions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ED9E6-6856-584D-FDE1-FC3E17C0C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48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Physical </a:t>
            </a:r>
            <a:r>
              <a:rPr lang="en-US" dirty="0"/>
              <a:t>and communication barriers can be ‘designed out’ by careful planning of the physical environment and the delivery of information in accessible formats</a:t>
            </a:r>
          </a:p>
          <a:p>
            <a:pPr marL="0" indent="0">
              <a:buNone/>
            </a:pPr>
            <a:r>
              <a:rPr lang="en-US" dirty="0"/>
              <a:t>Difficulty around individuality of experience/ impact of conditions which can be improved by training and better communication</a:t>
            </a:r>
          </a:p>
          <a:p>
            <a:pPr marL="0" indent="0">
              <a:buNone/>
            </a:pPr>
            <a:r>
              <a:rPr lang="en-US" dirty="0"/>
              <a:t>Respondents wanted better communication during being detained about what was happening to them and why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Overwhelmingly, respondents wanted to be able to discuss their needs and to be listened to when they did</a:t>
            </a:r>
          </a:p>
        </p:txBody>
      </p:sp>
      <p:pic>
        <p:nvPicPr>
          <p:cNvPr id="6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BCA8614E-0B3A-54C0-D446-EDA112C741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3467"/>
          <a:stretch/>
        </p:blipFill>
        <p:spPr bwMode="auto">
          <a:xfrm>
            <a:off x="334085" y="5601903"/>
            <a:ext cx="2176645" cy="120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ducare Consultant">
            <a:extLst>
              <a:ext uri="{FF2B5EF4-FFF2-40B4-BE49-F238E27FC236}">
                <a16:creationId xmlns:a16="http://schemas.microsoft.com/office/drawing/2014/main" id="{66EB5F76-823F-6998-2080-03160A5B4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3627" y="5512819"/>
            <a:ext cx="2517808" cy="121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757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8F638-18C2-5EC0-3AD8-4474079D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078" y="212439"/>
            <a:ext cx="10515600" cy="886159"/>
          </a:xfrm>
        </p:spPr>
        <p:txBody>
          <a:bodyPr/>
          <a:lstStyle/>
          <a:p>
            <a:r>
              <a:rPr lang="en-US" dirty="0"/>
              <a:t>Disabled Perpetrators and Suspects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70B84-97B8-CC95-AEF1-4567ECE13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078" y="1098598"/>
            <a:ext cx="10515600" cy="4896803"/>
          </a:xfrm>
        </p:spPr>
        <p:txBody>
          <a:bodyPr>
            <a:noAutofit/>
          </a:bodyPr>
          <a:lstStyle/>
          <a:p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concept of disability has been largely overlooked within studies of crime and victims (Thorneycroft and Asquith 2014; Macdonald and Peacock forthcoming)</a:t>
            </a:r>
          </a:p>
          <a:p>
            <a:r>
              <a:rPr lang="en-GB" sz="26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Disability scholars have advocated for the voices of disabled people to be heard within knowledge production, policy formulation and service delivery (Oliver, 2009)</a:t>
            </a:r>
          </a:p>
          <a:p>
            <a:r>
              <a:rPr lang="en-GB" sz="2600" dirty="0">
                <a:ea typeface="Calibri" panose="020F0502020204030204" pitchFamily="34" charset="0"/>
                <a:cs typeface="Times New Roman" panose="02020603050405020304" pitchFamily="18" charset="0"/>
              </a:rPr>
              <a:t>Di</a:t>
            </a: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sability </a:t>
            </a:r>
            <a:r>
              <a:rPr lang="en-GB" sz="2600" dirty="0">
                <a:ea typeface="Calibri" panose="020F0502020204030204" pitchFamily="34" charset="0"/>
                <a:cs typeface="Times New Roman" panose="02020603050405020304" pitchFamily="18" charset="0"/>
              </a:rPr>
              <a:t>is generally seen </a:t>
            </a: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a health issue with low impact on offenders’ or victims' experiences within the CJS (</a:t>
            </a:r>
            <a:r>
              <a:rPr lang="en-GB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Soothill</a:t>
            </a: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2008; Shaw et al 2012)</a:t>
            </a:r>
          </a:p>
          <a:p>
            <a:r>
              <a:rPr lang="en-GB" sz="2600" dirty="0">
                <a:ea typeface="Calibri" panose="020F0502020204030204" pitchFamily="34" charset="0"/>
                <a:cs typeface="Times New Roman" panose="02020603050405020304" pitchFamily="18" charset="0"/>
              </a:rPr>
              <a:t>Typically, a </a:t>
            </a: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biomedical ‘deficit’ model of disability is used to explain increased risk of offending behaviours (often linked to ‘disorders) (</a:t>
            </a:r>
            <a:r>
              <a:rPr lang="en-GB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Soothill</a:t>
            </a: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2008; </a:t>
            </a:r>
            <a:r>
              <a:rPr lang="en-GB" sz="2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Peay</a:t>
            </a: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2011; Macdonald 2012)</a:t>
            </a:r>
          </a:p>
          <a:p>
            <a:r>
              <a:rPr lang="en-GB" sz="2600" dirty="0">
                <a:ea typeface="Calibri" panose="020F0502020204030204" pitchFamily="34" charset="0"/>
              </a:rPr>
              <a:t>D</a:t>
            </a:r>
            <a:r>
              <a:rPr lang="en-GB" sz="2600" dirty="0">
                <a:effectLst/>
                <a:ea typeface="Calibri" panose="020F0502020204030204" pitchFamily="34" charset="0"/>
              </a:rPr>
              <a:t>isabled perpetrators are overrepresented in criminal justice (Richards and </a:t>
            </a:r>
            <a:r>
              <a:rPr lang="en-GB" sz="2600" dirty="0" err="1">
                <a:effectLst/>
                <a:ea typeface="Calibri" panose="020F0502020204030204" pitchFamily="34" charset="0"/>
              </a:rPr>
              <a:t>Ellem</a:t>
            </a:r>
            <a:r>
              <a:rPr lang="en-GB" sz="2600" dirty="0">
                <a:effectLst/>
                <a:ea typeface="Calibri" panose="020F0502020204030204" pitchFamily="34" charset="0"/>
              </a:rPr>
              <a:t> 2019; Hyun </a:t>
            </a:r>
            <a:r>
              <a:rPr lang="en-GB" sz="2600" i="1" dirty="0">
                <a:effectLst/>
                <a:ea typeface="Calibri" panose="020F0502020204030204" pitchFamily="34" charset="0"/>
              </a:rPr>
              <a:t>et al.</a:t>
            </a:r>
            <a:r>
              <a:rPr lang="en-GB" sz="2600" dirty="0">
                <a:effectLst/>
                <a:ea typeface="Calibri" panose="020F0502020204030204" pitchFamily="34" charset="0"/>
              </a:rPr>
              <a:t> 2014; Thorneycroft and Asquith 2021) </a:t>
            </a:r>
            <a:endParaRPr lang="en-GB" sz="2600" dirty="0">
              <a:ea typeface="Calibri" panose="020F0502020204030204" pitchFamily="34" charset="0"/>
            </a:endParaRP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7699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B0F9E-4474-988A-A328-7BAC9D985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992"/>
            <a:ext cx="10515600" cy="1325563"/>
          </a:xfrm>
        </p:spPr>
        <p:txBody>
          <a:bodyPr/>
          <a:lstStyle/>
          <a:p>
            <a:r>
              <a:rPr lang="en-US" dirty="0"/>
              <a:t>Police Custody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BCE49-94EC-3AD9-6044-DD2E7D63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511" y="1178693"/>
            <a:ext cx="11300059" cy="4704298"/>
          </a:xfrm>
        </p:spPr>
        <p:txBody>
          <a:bodyPr>
            <a:noAutofit/>
          </a:bodyPr>
          <a:lstStyle/>
          <a:p>
            <a:pPr marL="685800" indent="-457200"/>
            <a:r>
              <a:rPr lang="en-GB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The custody environment creates within the detainee a liminal state between offending and non offending, between state control and society, between freedom and confinement (Woof and </a:t>
            </a:r>
            <a:r>
              <a:rPr lang="en-GB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Skinns</a:t>
            </a:r>
            <a:r>
              <a:rPr lang="en-GB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2017)</a:t>
            </a:r>
          </a:p>
          <a:p>
            <a:pPr marL="685800" indent="-457200"/>
            <a:r>
              <a:rPr lang="en-GB" dirty="0">
                <a:ea typeface="MS Mincho" panose="02020609040205080304" pitchFamily="49" charset="-128"/>
                <a:cs typeface="Times New Roman" panose="02020603050405020304" pitchFamily="18" charset="0"/>
              </a:rPr>
              <a:t>T</a:t>
            </a:r>
            <a:r>
              <a:rPr lang="en-GB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he custody environment has potential to offer positive intervention when a person is in crisis (</a:t>
            </a:r>
            <a:r>
              <a:rPr lang="en-GB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Skinns</a:t>
            </a:r>
            <a:r>
              <a:rPr lang="en-GB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et al 2017)</a:t>
            </a:r>
          </a:p>
          <a:p>
            <a:pPr marL="685800" indent="-457200"/>
            <a:r>
              <a:rPr lang="en-GB" dirty="0">
                <a:ea typeface="MS Mincho" panose="02020609040205080304" pitchFamily="49" charset="-128"/>
                <a:cs typeface="Times New Roman" panose="02020603050405020304" pitchFamily="18" charset="0"/>
              </a:rPr>
              <a:t>A </a:t>
            </a:r>
            <a:r>
              <a:rPr lang="en-GB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detainee can experience diversion, support, and a reaffirmation of their place in society </a:t>
            </a:r>
            <a:r>
              <a:rPr lang="en-GB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AdvOT46dcae81"/>
              </a:rPr>
              <a:t>(Loader and Mulcahy </a:t>
            </a:r>
            <a:r>
              <a:rPr lang="en-GB" dirty="0">
                <a:solidFill>
                  <a:srgbClr val="000085"/>
                </a:solidFill>
                <a:effectLst/>
                <a:ea typeface="MS Mincho" panose="02020609040205080304" pitchFamily="49" charset="-128"/>
                <a:cs typeface="AdvOT46dcae81"/>
              </a:rPr>
              <a:t>2006</a:t>
            </a:r>
            <a:r>
              <a:rPr lang="en-GB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AdvOT46dcae81"/>
              </a:rPr>
              <a:t>, Bradford </a:t>
            </a:r>
            <a:r>
              <a:rPr lang="en-GB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AdvOT65f8a23b.I"/>
              </a:rPr>
              <a:t>et al</a:t>
            </a:r>
            <a:r>
              <a:rPr lang="en-GB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AdvOT46dcae81"/>
              </a:rPr>
              <a:t>. </a:t>
            </a:r>
            <a:r>
              <a:rPr lang="en-GB" dirty="0">
                <a:solidFill>
                  <a:srgbClr val="000085"/>
                </a:solidFill>
                <a:effectLst/>
                <a:ea typeface="MS Mincho" panose="02020609040205080304" pitchFamily="49" charset="-128"/>
                <a:cs typeface="AdvOT46dcae81"/>
              </a:rPr>
              <a:t>2014)</a:t>
            </a:r>
            <a:endParaRPr lang="en-GB" dirty="0">
              <a:solidFill>
                <a:srgbClr val="000085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685800" indent="-457200"/>
            <a:r>
              <a:rPr lang="en-GB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More often, suspects experience custody negatively, due to </a:t>
            </a:r>
            <a:r>
              <a:rPr lang="en-GB" b="1" dirty="0">
                <a:solidFill>
                  <a:srgbClr val="FF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the legitimate exercise of power</a:t>
            </a:r>
            <a:r>
              <a:rPr lang="en-GB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by the police via evidence gathering techniques, loss of liberty and property (</a:t>
            </a:r>
            <a:r>
              <a:rPr lang="en-GB" dirty="0" err="1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Skinns</a:t>
            </a:r>
            <a:r>
              <a:rPr lang="en-GB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et al 2017)</a:t>
            </a:r>
          </a:p>
          <a:p>
            <a:pPr indent="0" algn="just">
              <a:buNone/>
            </a:pPr>
            <a:endParaRPr lang="en-GB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indent="457200" algn="just"/>
            <a:endParaRPr lang="en-GB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2050" name="Picture 2" descr="Educare Consultant">
            <a:extLst>
              <a:ext uri="{FF2B5EF4-FFF2-40B4-BE49-F238E27FC236}">
                <a16:creationId xmlns:a16="http://schemas.microsoft.com/office/drawing/2014/main" id="{7AE09165-CF8E-A31A-C7B7-67B52E750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064" y="5696794"/>
            <a:ext cx="2219425" cy="107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E109BE54-EED4-28BF-A474-73486314AB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3467"/>
          <a:stretch/>
        </p:blipFill>
        <p:spPr bwMode="auto">
          <a:xfrm>
            <a:off x="334086" y="5882991"/>
            <a:ext cx="1667969" cy="921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46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E47A4-19E3-8250-0EFD-546E65F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772"/>
            <a:ext cx="10515600" cy="827773"/>
          </a:xfrm>
        </p:spPr>
        <p:txBody>
          <a:bodyPr/>
          <a:lstStyle/>
          <a:p>
            <a:r>
              <a:rPr lang="en-US" dirty="0"/>
              <a:t>Disproportionate Disempowerment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95B4E-5C7A-AFB5-90CF-8F15BF1EE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914" y="1114835"/>
            <a:ext cx="11463288" cy="4939455"/>
          </a:xfrm>
        </p:spPr>
        <p:txBody>
          <a:bodyPr>
            <a:noAutofit/>
          </a:bodyPr>
          <a:lstStyle/>
          <a:p>
            <a:r>
              <a:rPr lang="en-GB" sz="2500" b="1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en-GB" sz="2500" b="1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isproportionality of disempowerment </a:t>
            </a:r>
            <a:r>
              <a:rPr lang="en-GB" sz="2500" dirty="0">
                <a:solidFill>
                  <a:srgbClr val="000000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leads us to question legitimacy </a:t>
            </a:r>
          </a:p>
          <a:p>
            <a:r>
              <a:rPr lang="en-GB" sz="2500" dirty="0"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GB" sz="25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pparatus for control have disproportionate impacts for disabled people. Consider:</a:t>
            </a:r>
          </a:p>
          <a:p>
            <a:pPr lvl="1"/>
            <a:r>
              <a:rPr lang="en-GB" sz="2500" dirty="0">
                <a:ea typeface="MS Mincho" panose="02020609040205080304" pitchFamily="49" charset="-128"/>
                <a:cs typeface="Times New Roman" panose="02020603050405020304" pitchFamily="18" charset="0"/>
              </a:rPr>
              <a:t>Use of handcuffs/ restraints for people who use sign language</a:t>
            </a:r>
          </a:p>
          <a:p>
            <a:pPr lvl="1"/>
            <a:r>
              <a:rPr lang="en-GB" sz="2500" dirty="0">
                <a:ea typeface="MS Mincho" panose="02020609040205080304" pitchFamily="49" charset="-128"/>
                <a:cs typeface="Times New Roman" panose="02020603050405020304" pitchFamily="18" charset="0"/>
              </a:rPr>
              <a:t>Check in desk heights which are typically raised as designed to be stood at by the suspect</a:t>
            </a:r>
          </a:p>
          <a:p>
            <a:pPr lvl="1"/>
            <a:r>
              <a:rPr lang="en-GB" sz="2500" dirty="0">
                <a:ea typeface="MS Mincho" panose="02020609040205080304" pitchFamily="49" charset="-128"/>
                <a:cs typeface="Times New Roman" panose="02020603050405020304" pitchFamily="18" charset="0"/>
              </a:rPr>
              <a:t>Sensory conditions and over/under stimulation for neurodivergent detainees or those with mental health conditions (lighting/ sounds/ smells/ clothing for </a:t>
            </a:r>
            <a:r>
              <a:rPr lang="en-GB" sz="2500" dirty="0" err="1">
                <a:ea typeface="MS Mincho" panose="02020609040205080304" pitchFamily="49" charset="-128"/>
                <a:cs typeface="Times New Roman" panose="02020603050405020304" pitchFamily="18" charset="0"/>
              </a:rPr>
              <a:t>eg</a:t>
            </a:r>
            <a:r>
              <a:rPr lang="en-GB" sz="2500" dirty="0"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GB" sz="2500" dirty="0">
                <a:ea typeface="MS Mincho" panose="02020609040205080304" pitchFamily="49" charset="-128"/>
                <a:cs typeface="Times New Roman" panose="02020603050405020304" pitchFamily="18" charset="0"/>
              </a:rPr>
              <a:t>Written material about rights and entitlements for blind/ visually impaired</a:t>
            </a:r>
          </a:p>
          <a:p>
            <a:pPr lvl="1"/>
            <a:r>
              <a:rPr lang="en-GB" sz="25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Restriction of medication for people with pain/ neurodivergent conditions/ psychosis</a:t>
            </a:r>
          </a:p>
          <a:p>
            <a:pPr lvl="1"/>
            <a:r>
              <a:rPr lang="en-GB" sz="25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Removal of mobility aids</a:t>
            </a:r>
          </a:p>
          <a:p>
            <a:endParaRPr lang="en-GB" sz="2500" dirty="0"/>
          </a:p>
        </p:txBody>
      </p:sp>
      <p:pic>
        <p:nvPicPr>
          <p:cNvPr id="4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D298819B-4F24-16E6-F8CA-298CB2DDC3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3467"/>
          <a:stretch/>
        </p:blipFill>
        <p:spPr bwMode="auto">
          <a:xfrm>
            <a:off x="382212" y="5630466"/>
            <a:ext cx="1945772" cy="107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ducare Consultant">
            <a:extLst>
              <a:ext uri="{FF2B5EF4-FFF2-40B4-BE49-F238E27FC236}">
                <a16:creationId xmlns:a16="http://schemas.microsoft.com/office/drawing/2014/main" id="{E515320B-1975-503D-9289-0484F5C6A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269" y="5596825"/>
            <a:ext cx="2488933" cy="120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16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4D308-1070-9AD2-1D55-66F2C39C2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494"/>
            <a:ext cx="10515600" cy="828407"/>
          </a:xfrm>
        </p:spPr>
        <p:txBody>
          <a:bodyPr>
            <a:normAutofit/>
          </a:bodyPr>
          <a:lstStyle/>
          <a:p>
            <a:r>
              <a:rPr lang="en-US" sz="4000" dirty="0"/>
              <a:t>How did being in police custody make you feel? 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70EB8-EB57-5DE9-2507-EC14FA914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548"/>
            <a:ext cx="10515600" cy="53863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I felt very vulnerable and scared</a:t>
            </a:r>
            <a:endParaRPr lang="en-US" i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I was treated like a criminal </a:t>
            </a:r>
          </a:p>
          <a:p>
            <a:pPr>
              <a:lnSpc>
                <a:spcPct val="100000"/>
              </a:lnSpc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I was confused and upset so I just sat in the cell and cried. </a:t>
            </a:r>
          </a:p>
          <a:p>
            <a:pPr>
              <a:lnSpc>
                <a:spcPct val="100000"/>
              </a:lnSpc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It made me feel belittled and embarrassed</a:t>
            </a:r>
          </a:p>
          <a:p>
            <a:pPr>
              <a:lnSpc>
                <a:spcPct val="100000"/>
              </a:lnSpc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I felt completely empty. 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rgbClr val="000000"/>
                </a:solidFill>
              </a:rPr>
              <a:t>H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orrible</a:t>
            </a:r>
          </a:p>
          <a:p>
            <a:pPr>
              <a:lnSpc>
                <a:spcPct val="100000"/>
              </a:lnSpc>
            </a:pP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Frightened. </a:t>
            </a:r>
            <a:r>
              <a:rPr lang="en-US" b="0" i="1" u="none" strike="noStrike" dirty="0" err="1">
                <a:solidFill>
                  <a:srgbClr val="000000"/>
                </a:solidFill>
                <a:effectLst/>
              </a:rPr>
              <a:t>Traumatised</a:t>
            </a:r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. Disorientated. Confused. Disempowered. Disbelief.</a:t>
            </a:r>
            <a:r>
              <a:rPr lang="en-US" i="1" dirty="0"/>
              <a:t> </a:t>
            </a:r>
          </a:p>
          <a:p>
            <a:pPr>
              <a:lnSpc>
                <a:spcPct val="100000"/>
              </a:lnSpc>
            </a:pPr>
            <a:r>
              <a:rPr lang="en-US" i="1" dirty="0"/>
              <a:t>I’d forgotten how </a:t>
            </a:r>
            <a:r>
              <a:rPr lang="en-US" i="1" dirty="0" err="1"/>
              <a:t>dehumanising</a:t>
            </a:r>
            <a:r>
              <a:rPr lang="en-US" i="1" dirty="0"/>
              <a:t> it was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</p:txBody>
      </p:sp>
      <p:pic>
        <p:nvPicPr>
          <p:cNvPr id="4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A7751715-EE08-31CB-5AB9-8B2B18D31A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3467"/>
          <a:stretch/>
        </p:blipFill>
        <p:spPr bwMode="auto">
          <a:xfrm>
            <a:off x="372587" y="5735329"/>
            <a:ext cx="1494714" cy="82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ducare Consultant">
            <a:extLst>
              <a:ext uri="{FF2B5EF4-FFF2-40B4-BE49-F238E27FC236}">
                <a16:creationId xmlns:a16="http://schemas.microsoft.com/office/drawing/2014/main" id="{8361C327-F48A-39B4-6B97-A2E2F459F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988" y="5610704"/>
            <a:ext cx="2219425" cy="107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65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8C53F-2055-6A86-FE6D-86B7930FE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>
            <a:normAutofit/>
          </a:bodyPr>
          <a:lstStyle/>
          <a:p>
            <a:r>
              <a:rPr lang="en-US" sz="4000" dirty="0"/>
              <a:t>The Physical Environment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58016-C5E8-C9C9-AAF1-6ACAF4F4F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967"/>
            <a:ext cx="10515600" cy="4976813"/>
          </a:xfrm>
        </p:spPr>
        <p:txBody>
          <a:bodyPr>
            <a:normAutofit fontScale="92500" lnSpcReduction="10000"/>
          </a:bodyPr>
          <a:lstStyle/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Dirty.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Brutal.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Dimly lit.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Very small exercise yard.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Basic food.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Under 24-hour suicide watch.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No change of clothing or washing facilities (detained over 48 hours)</a:t>
            </a:r>
            <a:r>
              <a:rPr lang="en-US" i="1" dirty="0"/>
              <a:t>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Smelt of urine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Harsh lighting </a:t>
            </a:r>
          </a:p>
          <a:p>
            <a:r>
              <a:rPr lang="en-US" b="0" i="1" u="none" strike="noStrike" dirty="0">
                <a:solidFill>
                  <a:srgbClr val="000000"/>
                </a:solidFill>
                <a:effectLst/>
              </a:rPr>
              <a:t>Very noisy</a:t>
            </a:r>
            <a:br>
              <a:rPr lang="en-US" b="0" i="0" u="none" strike="noStrike" dirty="0">
                <a:solidFill>
                  <a:srgbClr val="000000"/>
                </a:solidFill>
                <a:effectLst/>
              </a:rPr>
            </a:br>
            <a:endParaRPr lang="en-GB" dirty="0"/>
          </a:p>
        </p:txBody>
      </p:sp>
      <p:pic>
        <p:nvPicPr>
          <p:cNvPr id="4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CF44AC90-1A94-C62D-2E53-11C0D9281F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3467"/>
          <a:stretch/>
        </p:blipFill>
        <p:spPr bwMode="auto">
          <a:xfrm>
            <a:off x="324460" y="5717406"/>
            <a:ext cx="1797637" cy="99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ducare Consultant">
            <a:extLst>
              <a:ext uri="{FF2B5EF4-FFF2-40B4-BE49-F238E27FC236}">
                <a16:creationId xmlns:a16="http://schemas.microsoft.com/office/drawing/2014/main" id="{D65D2CA2-0F9B-82C5-6639-85C59F3A6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265" y="5607750"/>
            <a:ext cx="2306053" cy="111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14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8BA84-A5A3-0DAD-D855-8B64E8E72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086" y="53305"/>
            <a:ext cx="11579192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ow your disability or health condition affected 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your experience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057A-E7DA-7C78-158A-46F6B117B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868"/>
            <a:ext cx="10515600" cy="4912059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My XXX condition began to worsen and [I] told them </a:t>
            </a:r>
            <a:r>
              <a:rPr lang="en-US" i="1" dirty="0"/>
              <a:t>…they didn't do anything, or even ask if I needed anything</a:t>
            </a:r>
          </a:p>
          <a:p>
            <a:r>
              <a:rPr lang="en-US" i="1" dirty="0"/>
              <a:t>They took me to the police station in </a:t>
            </a:r>
            <a:r>
              <a:rPr lang="en-US" b="1" i="1" dirty="0">
                <a:solidFill>
                  <a:srgbClr val="FF0000"/>
                </a:solidFill>
              </a:rPr>
              <a:t>the back of a caged van handcuffed</a:t>
            </a:r>
            <a:endParaRPr lang="en-US" i="1" dirty="0"/>
          </a:p>
          <a:p>
            <a:r>
              <a:rPr lang="en-US" i="1" dirty="0"/>
              <a:t>My health condition meant </a:t>
            </a:r>
            <a:r>
              <a:rPr lang="en-US" b="1" i="1" dirty="0">
                <a:solidFill>
                  <a:srgbClr val="FF0000"/>
                </a:solidFill>
              </a:rPr>
              <a:t>I didn’t understand what I had done</a:t>
            </a:r>
            <a:r>
              <a:rPr lang="en-US" i="1" dirty="0"/>
              <a:t>, and no one would explain to me.  </a:t>
            </a:r>
          </a:p>
          <a:p>
            <a:pPr>
              <a:lnSpc>
                <a:spcPct val="100000"/>
              </a:lnSpc>
            </a:pPr>
            <a:r>
              <a:rPr lang="en-US" i="1" dirty="0"/>
              <a:t>A</a:t>
            </a:r>
            <a:r>
              <a:rPr lang="en-US" sz="2800" i="1" u="none" strike="noStrike" dirty="0">
                <a:effectLst/>
              </a:rPr>
              <a:t>ll my personal belongings including </a:t>
            </a:r>
            <a:r>
              <a:rPr lang="en-US" sz="2800" b="1" i="1" u="none" strike="noStrike" dirty="0">
                <a:solidFill>
                  <a:srgbClr val="FF0000"/>
                </a:solidFill>
                <a:effectLst/>
              </a:rPr>
              <a:t>medication had been taken off me</a:t>
            </a:r>
          </a:p>
          <a:p>
            <a:pPr>
              <a:lnSpc>
                <a:spcPct val="100000"/>
              </a:lnSpc>
            </a:pPr>
            <a:r>
              <a:rPr lang="en-US" sz="2800" i="1" u="none" strike="noStrike" dirty="0">
                <a:effectLst/>
              </a:rPr>
              <a:t>They had me on suicide watch and </a:t>
            </a:r>
            <a:r>
              <a:rPr lang="en-US" sz="2800" b="1" i="1" u="none" strike="noStrike" dirty="0">
                <a:solidFill>
                  <a:srgbClr val="FF0000"/>
                </a:solidFill>
                <a:effectLst/>
              </a:rPr>
              <a:t>wouldn’t let me see a doctor  </a:t>
            </a:r>
            <a:r>
              <a:rPr lang="en-US" sz="2800" i="1" u="none" strike="noStrike" dirty="0">
                <a:effectLst/>
              </a:rPr>
              <a:t>or be in the cell on my own</a:t>
            </a:r>
          </a:p>
          <a:p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071017AE-E631-3AD3-2420-D50D47928B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3467"/>
          <a:stretch/>
        </p:blipFill>
        <p:spPr bwMode="auto">
          <a:xfrm>
            <a:off x="278722" y="5877945"/>
            <a:ext cx="1494714" cy="82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ducare Consultant">
            <a:extLst>
              <a:ext uri="{FF2B5EF4-FFF2-40B4-BE49-F238E27FC236}">
                <a16:creationId xmlns:a16="http://schemas.microsoft.com/office/drawing/2014/main" id="{8AC907A8-E194-133F-33EB-5883598D9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853" y="5749915"/>
            <a:ext cx="2219425" cy="107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64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022E-9DBF-13B0-0BDE-53CB64D59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</a:rPr>
              <a:t>H</a:t>
            </a: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ow your disability or health condition affected </a:t>
            </a:r>
            <a:r>
              <a:rPr lang="en-US" sz="4400" dirty="0">
                <a:solidFill>
                  <a:srgbClr val="000000"/>
                </a:solidFill>
                <a:latin typeface="Calibri" panose="020F0502020204030204" pitchFamily="34" charset="0"/>
              </a:rPr>
              <a:t> your experience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FFBEB-7F8E-54B7-9DC5-C6341EE03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u="none" strike="noStrike" dirty="0">
                <a:effectLst/>
              </a:rPr>
              <a:t>I</a:t>
            </a:r>
            <a:r>
              <a:rPr lang="en-US" sz="2800" b="1" i="1" u="none" strike="noStrike" dirty="0">
                <a:solidFill>
                  <a:srgbClr val="FF0000"/>
                </a:solidFill>
                <a:effectLst/>
              </a:rPr>
              <a:t> dissociated</a:t>
            </a:r>
            <a:r>
              <a:rPr lang="en-US" sz="2800" i="1" u="none" strike="noStrike" dirty="0">
                <a:effectLst/>
              </a:rPr>
              <a:t>. I sat and stared out the window at the clock. I don’t remember how I felt, but I don’t think I allowed myself to feel a lot</a:t>
            </a:r>
          </a:p>
          <a:p>
            <a:r>
              <a:rPr lang="en-US" b="1" i="1" dirty="0">
                <a:solidFill>
                  <a:srgbClr val="FF0000"/>
                </a:solidFill>
              </a:rPr>
              <a:t>F</a:t>
            </a:r>
            <a:r>
              <a:rPr lang="en-US" sz="2800" b="1" i="1" u="none" strike="noStrike" dirty="0">
                <a:solidFill>
                  <a:srgbClr val="FF0000"/>
                </a:solidFill>
                <a:effectLst/>
              </a:rPr>
              <a:t>ound slumped over in cell and taken to hospital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800" i="1" dirty="0"/>
              <a:t>My </a:t>
            </a:r>
            <a:r>
              <a:rPr lang="en-US" sz="2800" b="1" i="1" dirty="0">
                <a:solidFill>
                  <a:srgbClr val="FF0000"/>
                </a:solidFill>
              </a:rPr>
              <a:t>mental health affected this experience </a:t>
            </a:r>
            <a:r>
              <a:rPr lang="en-US" sz="2800" i="1" dirty="0"/>
              <a:t>as it made me feel low and worse with thoughts going around in my head </a:t>
            </a:r>
          </a:p>
          <a:p>
            <a:r>
              <a:rPr lang="en-US" i="1" dirty="0"/>
              <a:t>I remember being told I was ‘good up until fingerprints’ as </a:t>
            </a:r>
            <a:r>
              <a:rPr lang="en-US" b="1" i="1" dirty="0">
                <a:solidFill>
                  <a:srgbClr val="FF0000"/>
                </a:solidFill>
              </a:rPr>
              <a:t>it hurt me</a:t>
            </a:r>
          </a:p>
          <a:p>
            <a:r>
              <a:rPr lang="en-US" i="1" dirty="0"/>
              <a:t>The officer </a:t>
            </a:r>
            <a:r>
              <a:rPr lang="en-US" b="1" i="1" dirty="0">
                <a:solidFill>
                  <a:srgbClr val="FF0000"/>
                </a:solidFill>
              </a:rPr>
              <a:t>told me that I was “mentally </a:t>
            </a:r>
            <a:r>
              <a:rPr lang="en-US" b="1" dirty="0">
                <a:solidFill>
                  <a:srgbClr val="FF0000"/>
                </a:solidFill>
              </a:rPr>
              <a:t>ill </a:t>
            </a:r>
            <a:r>
              <a:rPr lang="en-US" b="1" i="1" dirty="0">
                <a:solidFill>
                  <a:srgbClr val="FF0000"/>
                </a:solidFill>
              </a:rPr>
              <a:t>and a liar”</a:t>
            </a:r>
            <a:endParaRPr lang="en-US" sz="2800" b="1" i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F31B0615-EEE6-C300-D9B5-6E7115F7D6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3467"/>
          <a:stretch/>
        </p:blipFill>
        <p:spPr bwMode="auto">
          <a:xfrm>
            <a:off x="334086" y="5573027"/>
            <a:ext cx="2228900" cy="1231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ducare Consultant">
            <a:extLst>
              <a:ext uri="{FF2B5EF4-FFF2-40B4-BE49-F238E27FC236}">
                <a16:creationId xmlns:a16="http://schemas.microsoft.com/office/drawing/2014/main" id="{5071C256-C0A6-2A31-E146-6A8FCADC7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726" y="5514181"/>
            <a:ext cx="2736188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283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83A6-AA83-49DC-BF16-F6A2F281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In your opinion, what could be done to make the environment and the procedures in police custody more accessible for disabled people? 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CE3CE-7C9E-0AD8-D6B8-728BF3D2A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032"/>
            <a:ext cx="10515600" cy="4351338"/>
          </a:xfrm>
        </p:spPr>
        <p:txBody>
          <a:bodyPr>
            <a:noAutofit/>
          </a:bodyPr>
          <a:lstStyle/>
          <a:p>
            <a:r>
              <a:rPr lang="en-US" i="1" dirty="0"/>
              <a:t>They should have asked about medical conditions at the beginning of the process</a:t>
            </a:r>
          </a:p>
          <a:p>
            <a:r>
              <a:rPr lang="en-US" i="1" dirty="0"/>
              <a:t>They should have been more informative of what they were doing</a:t>
            </a:r>
          </a:p>
          <a:p>
            <a:r>
              <a:rPr lang="en-US" i="1" dirty="0"/>
              <a:t>The procedures in police custody could have been more supported for people with a disability or long term health condition</a:t>
            </a:r>
          </a:p>
          <a:p>
            <a:r>
              <a:rPr lang="en-US" i="1" dirty="0"/>
              <a:t>Procedures should be explained better so that people understand what is happening to them and what to expect</a:t>
            </a:r>
          </a:p>
          <a:p>
            <a:r>
              <a:rPr lang="en-US" sz="2800" i="1" dirty="0"/>
              <a:t>They should have been able to access my health records to give them a background of my health</a:t>
            </a:r>
            <a:endParaRPr lang="en-GB" i="1" dirty="0"/>
          </a:p>
          <a:p>
            <a:endParaRPr lang="en-GB" dirty="0"/>
          </a:p>
        </p:txBody>
      </p:sp>
      <p:pic>
        <p:nvPicPr>
          <p:cNvPr id="4" name="Picture 2" descr="Eurocrim 2022 - Today we present to you the host city 🌇 for the upcoming  #Eurocrim2022 conference: Málaga, Spain's sixth most populous city, which  is set along the sparkling coastline of the">
            <a:extLst>
              <a:ext uri="{FF2B5EF4-FFF2-40B4-BE49-F238E27FC236}">
                <a16:creationId xmlns:a16="http://schemas.microsoft.com/office/drawing/2014/main" id="{1388A7B8-8248-6926-FF3F-CFB6BF5121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00" b="23467"/>
          <a:stretch/>
        </p:blipFill>
        <p:spPr bwMode="auto">
          <a:xfrm>
            <a:off x="334086" y="5978731"/>
            <a:ext cx="1494714" cy="82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ducare Consultant">
            <a:extLst>
              <a:ext uri="{FF2B5EF4-FFF2-40B4-BE49-F238E27FC236}">
                <a16:creationId xmlns:a16="http://schemas.microsoft.com/office/drawing/2014/main" id="{A7B706CD-4A70-B474-261D-8386171C94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995" y="6002568"/>
            <a:ext cx="1704933" cy="8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23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</TotalTime>
  <Words>888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Noto Sans</vt:lpstr>
      <vt:lpstr>Office Theme</vt:lpstr>
      <vt:lpstr>Accessibility and barriers for disabled people in police custody: Listening to the missing voices of disabled suspects </vt:lpstr>
      <vt:lpstr>Disabled Perpetrators and Suspects</vt:lpstr>
      <vt:lpstr>Police Custody</vt:lpstr>
      <vt:lpstr>Disproportionate Disempowerment</vt:lpstr>
      <vt:lpstr>How did being in police custody make you feel? </vt:lpstr>
      <vt:lpstr>The Physical Environment</vt:lpstr>
      <vt:lpstr>How your disability or health condition affected  your experience</vt:lpstr>
      <vt:lpstr>How your disability or health condition affected  your experience</vt:lpstr>
      <vt:lpstr>In your opinion, what could be done to make the environment and the procedures in police custody more accessible for disabled people?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and barriers for disabled people in police custody: Listening to the missing voices of disabled suspects</dc:title>
  <dc:creator>Donna Peacock (Staff)</dc:creator>
  <cp:lastModifiedBy>Donna Peacock (Staff)</cp:lastModifiedBy>
  <cp:revision>3</cp:revision>
  <dcterms:created xsi:type="dcterms:W3CDTF">2022-09-21T14:14:28Z</dcterms:created>
  <dcterms:modified xsi:type="dcterms:W3CDTF">2022-09-29T17:15:36Z</dcterms:modified>
</cp:coreProperties>
</file>